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58" r:id="rId2"/>
    <p:sldId id="360" r:id="rId3"/>
    <p:sldId id="476" r:id="rId4"/>
    <p:sldId id="568" r:id="rId5"/>
    <p:sldId id="477" r:id="rId6"/>
    <p:sldId id="479" r:id="rId7"/>
    <p:sldId id="600" r:id="rId8"/>
    <p:sldId id="610" r:id="rId9"/>
    <p:sldId id="588" r:id="rId10"/>
    <p:sldId id="589" r:id="rId11"/>
    <p:sldId id="602" r:id="rId12"/>
    <p:sldId id="609" r:id="rId13"/>
    <p:sldId id="601" r:id="rId14"/>
    <p:sldId id="608" r:id="rId15"/>
    <p:sldId id="612" r:id="rId16"/>
    <p:sldId id="55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319" autoAdjust="0"/>
  </p:normalViewPr>
  <p:slideViewPr>
    <p:cSldViewPr snapToGrid="0">
      <p:cViewPr varScale="1">
        <p:scale>
          <a:sx n="37" d="100"/>
          <a:sy n="37" d="100"/>
        </p:scale>
        <p:origin x="20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7/29/2020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tmost.org/oswald-chambers-bi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biblegateway.com/passage/?search=Mark+6%3A45-5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Matthew+24%3A31&amp;version=ES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8346AA2-CF5F-614D-8916-E68D0ADFF1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Vs 4: SEALED 144,00 from the Tribes of Israel?</a:t>
            </a:r>
          </a:p>
          <a:p>
            <a:r>
              <a:rPr lang="en-US" dirty="0"/>
              <a:t>144,000 = 12 x 12,000</a:t>
            </a:r>
          </a:p>
          <a:p>
            <a:endParaRPr lang="en-US" dirty="0"/>
          </a:p>
          <a:p>
            <a:r>
              <a:rPr lang="en-US" b="1" u="sng" dirty="0"/>
              <a:t>Interpretations</a:t>
            </a:r>
            <a:r>
              <a:rPr lang="en-US" dirty="0"/>
              <a:t>:</a:t>
            </a:r>
          </a:p>
          <a:p>
            <a:pPr marL="171450" indent="-171450">
              <a:buFont typeface="Arial" panose="020B0604020202020204" pitchFamily="34" charset="0"/>
              <a:buChar char="•"/>
            </a:pPr>
            <a:r>
              <a:rPr lang="en-US" dirty="0"/>
              <a:t>FIGURATIVE: Represents complete number of the people of God (the whole church)</a:t>
            </a:r>
          </a:p>
          <a:p>
            <a:pPr marL="171450" indent="-171450">
              <a:buFont typeface="Arial" panose="020B0604020202020204" pitchFamily="34" charset="0"/>
              <a:buChar char="•"/>
            </a:pPr>
            <a:r>
              <a:rPr lang="en-US" dirty="0"/>
              <a:t>DISPENSATIONALISM: Jewish believers converted after the rapture who become evangelists during tribulation. [multitude in </a:t>
            </a:r>
            <a:r>
              <a:rPr lang="en-US" dirty="0" err="1"/>
              <a:t>vv</a:t>
            </a:r>
            <a:r>
              <a:rPr lang="en-US" dirty="0"/>
              <a:t> 9-17 are Gentiles they convert]</a:t>
            </a:r>
          </a:p>
          <a:p>
            <a:pPr marL="171450" indent="-171450">
              <a:buFont typeface="Arial" panose="020B0604020202020204" pitchFamily="34" charset="0"/>
              <a:buChar char="•"/>
            </a:pPr>
            <a:r>
              <a:rPr lang="en-US" dirty="0"/>
              <a:t>HISTORICAL: either church as “spiritual Israel” or “national, physical Israel”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Problem: </a:t>
            </a:r>
            <a:r>
              <a:rPr lang="en-US" b="0" dirty="0"/>
              <a:t>Israel not set up in tribal separations of geography or bloodline. Not all tribes represented. (Dan) Teachings of Paul on True Israel (see </a:t>
            </a:r>
            <a:r>
              <a:rPr kumimoji="0" lang="en-US" sz="1200" b="0" i="0" u="none" strike="noStrike" kern="1200" cap="none" spc="0" normalizeH="0" baseline="0" noProof="0" dirty="0">
                <a:ln>
                  <a:noFill/>
                </a:ln>
                <a:solidFill>
                  <a:prstClr val="black"/>
                </a:solidFill>
                <a:effectLst/>
                <a:uLnTx/>
                <a:uFillTx/>
                <a:latin typeface="+mn-lt"/>
                <a:ea typeface="+mn-ea"/>
                <a:cs typeface="+mn-cs"/>
              </a:rPr>
              <a:t>Rom. 2:28-29; </a:t>
            </a:r>
            <a:r>
              <a:rPr lang="en-US" b="0" dirty="0"/>
              <a:t>Gal. 3:29; 6:16; Phil. 3:3; 1 Pet. 1:1; 2:9).</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All the people of God need to be sealed, not just Israel or Jewish believers. In vs. 3 “bond-servants of God” used throughout the book for all the redeemed (Rev 2:20; 11:18; 19:2, 5; 22:3, 6).</a:t>
            </a: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420887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423A0D-5391-F745-9693-C951E3293CA8}"/>
              </a:ext>
            </a:extLst>
          </p:cNvPr>
          <p:cNvSpPr>
            <a:spLocks noGrp="1"/>
          </p:cNvSpPr>
          <p:nvPr>
            <p:ph type="body" idx="1"/>
          </p:nvPr>
        </p:nvSpPr>
        <p:spPr/>
        <p:txBody>
          <a:bodyPr/>
          <a:lstStyle/>
          <a:p>
            <a:r>
              <a:rPr lang="en-US" dirty="0"/>
              <a:t>Omission of Dan = </a:t>
            </a:r>
          </a:p>
          <a:p>
            <a:pPr marL="171450" lvl="0" indent="-171450">
              <a:buFont typeface="Arial" panose="020B0604020202020204" pitchFamily="34" charset="0"/>
              <a:buChar char="•"/>
            </a:pPr>
            <a:r>
              <a:rPr lang="en-US" dirty="0"/>
              <a:t>Early church felt Antichrist would come from tribe of Dan (from Irenaeus, Bishop of Smyrna, AD 130-202)</a:t>
            </a:r>
          </a:p>
          <a:p>
            <a:pPr marL="171450" lvl="0" indent="-171450">
              <a:buFont typeface="Arial" panose="020B0604020202020204" pitchFamily="34" charset="0"/>
              <a:buChar char="•"/>
            </a:pPr>
            <a:r>
              <a:rPr lang="en-US" dirty="0"/>
              <a:t>Jewish teachers and early Christian fathers: Dan represents immorality and idolatry (Judges 18:16-19; </a:t>
            </a:r>
            <a:r>
              <a:rPr lang="en-US" b="1" dirty="0"/>
              <a:t>1 Kings 12:29-30</a:t>
            </a:r>
            <a:r>
              <a:rPr lang="en-US" dirty="0"/>
              <a:t>)</a:t>
            </a:r>
          </a:p>
          <a:p>
            <a:pPr marL="628650" lvl="1" indent="-171450">
              <a:buFont typeface="Arial" panose="020B0604020202020204" pitchFamily="34" charset="0"/>
              <a:buChar char="•"/>
            </a:pPr>
            <a:r>
              <a:rPr lang="en-US" i="1" dirty="0"/>
              <a:t>So the king (Jeroboam) consulted, and made two golden calves, and he said to them, “It is too much for you to go up to Jerusalem; behold your gods, O Israel, that brought you up from the land of Egypt.” He set one in Bethel, and the other he put in Dan. Now this thing became a sin, for the people went to worship before the one as far as Dan. (1 Kings 12:28-30 NASB)</a:t>
            </a:r>
          </a:p>
          <a:p>
            <a:pPr marL="628650" lvl="1" indent="-171450">
              <a:buFont typeface="Arial" panose="020B0604020202020204" pitchFamily="34" charset="0"/>
              <a:buChar char="•"/>
            </a:pPr>
            <a:endParaRPr lang="en-US" i="1" dirty="0"/>
          </a:p>
          <a:p>
            <a:pPr marL="0" lvl="0" indent="0">
              <a:buFont typeface="Arial" panose="020B0604020202020204" pitchFamily="34" charset="0"/>
              <a:buNone/>
            </a:pPr>
            <a:r>
              <a:rPr lang="en-US" i="1" dirty="0"/>
              <a:t>Tribe of Levi = </a:t>
            </a:r>
          </a:p>
          <a:p>
            <a:pPr marL="171450" lvl="0" indent="-171450">
              <a:buFont typeface="Arial" panose="020B0604020202020204" pitchFamily="34" charset="0"/>
              <a:buChar char="•"/>
            </a:pPr>
            <a:r>
              <a:rPr lang="en-US" i="0" dirty="0"/>
              <a:t>not counted in Pentateuch for inheritance because called as priests and </a:t>
            </a:r>
            <a:r>
              <a:rPr lang="en-US" i="0" dirty="0" err="1"/>
              <a:t>levites</a:t>
            </a:r>
            <a:endParaRPr lang="en-US" i="0" dirty="0"/>
          </a:p>
          <a:p>
            <a:pPr marL="171450" lvl="0" indent="-171450">
              <a:buFont typeface="Arial" panose="020B0604020202020204" pitchFamily="34" charset="0"/>
              <a:buChar char="•"/>
            </a:pPr>
            <a:r>
              <a:rPr lang="en-US" i="0" dirty="0"/>
              <a:t>No need for a priestly tribe because Jesus is eternal high priest (Hebrews 4-5, etc.) ???</a:t>
            </a:r>
            <a:endParaRPr lang="en-US" i="1" dirty="0"/>
          </a:p>
        </p:txBody>
      </p:sp>
    </p:spTree>
    <p:extLst>
      <p:ext uri="{BB962C8B-B14F-4D97-AF65-F5344CB8AC3E}">
        <p14:creationId xmlns:p14="http://schemas.microsoft.com/office/powerpoint/2010/main" val="120514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92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solidFill>
                  <a:srgbClr val="646B71"/>
                </a:solidFill>
                <a:effectLst/>
                <a:latin typeface="Lato"/>
              </a:rPr>
              <a:t>July 28 Devotional</a:t>
            </a:r>
          </a:p>
          <a:p>
            <a:r>
              <a:rPr lang="en-US" b="0" i="0" dirty="0">
                <a:solidFill>
                  <a:srgbClr val="646B71"/>
                </a:solidFill>
                <a:effectLst/>
                <a:latin typeface="Lato"/>
              </a:rPr>
              <a:t>After Obedience – What?</a:t>
            </a:r>
          </a:p>
          <a:p>
            <a:r>
              <a:rPr lang="en-US" b="0" i="0" dirty="0">
                <a:solidFill>
                  <a:srgbClr val="333333"/>
                </a:solidFill>
                <a:effectLst/>
                <a:latin typeface="Lato"/>
              </a:rPr>
              <a:t>By </a:t>
            </a:r>
            <a:r>
              <a:rPr lang="en-US" b="0" i="0" u="none" strike="noStrike" dirty="0">
                <a:solidFill>
                  <a:srgbClr val="937A5B"/>
                </a:solidFill>
                <a:effectLst/>
                <a:latin typeface="Lato"/>
                <a:hlinkClick r:id="rId3"/>
              </a:rPr>
              <a:t>Oswald Chambers</a:t>
            </a:r>
            <a:endParaRPr lang="en-US" b="0" i="0" dirty="0">
              <a:solidFill>
                <a:srgbClr val="333333"/>
              </a:solidFill>
              <a:effectLst/>
              <a:latin typeface="Lato"/>
            </a:endParaRPr>
          </a:p>
          <a:p>
            <a:r>
              <a:rPr lang="en-US" b="0" i="0" dirty="0">
                <a:solidFill>
                  <a:srgbClr val="646B71"/>
                </a:solidFill>
                <a:effectLst/>
                <a:latin typeface="Lato"/>
              </a:rPr>
              <a:t>And straightway He constrained His disciples to get into the ship, and to go to the other side.… — </a:t>
            </a:r>
            <a:r>
              <a:rPr lang="en-US" b="0" i="0" u="none" strike="noStrike" dirty="0">
                <a:solidFill>
                  <a:srgbClr val="937A5B"/>
                </a:solidFill>
                <a:effectLst/>
                <a:latin typeface="Lato"/>
                <a:hlinkClick r:id="rId4" tooltip="Mark 6:45-52"/>
              </a:rPr>
              <a:t>Mark 6:45-52</a:t>
            </a:r>
            <a:endParaRPr lang="en-US" b="0" i="0" dirty="0">
              <a:solidFill>
                <a:srgbClr val="646B71"/>
              </a:solidFill>
              <a:effectLst/>
              <a:latin typeface="Lato"/>
            </a:endParaRPr>
          </a:p>
          <a:p>
            <a:r>
              <a:rPr lang="en-US" dirty="0">
                <a:solidFill>
                  <a:srgbClr val="3A3635"/>
                </a:solidFill>
                <a:effectLst/>
                <a:latin typeface="Lato"/>
              </a:rPr>
              <a:t>We are apt to imagine that if Jesus Christ constrains us, and we obey Him, He will lead us to great success. We must never put our dreams of success as God’s purpose for us; His purpose may be exactly the opposite. We have an idea that God is leading us to a particular end, a desired goal; He is not. The question of getting to a particular end is a mere incident. What we call the process, God calls the end.</a:t>
            </a:r>
          </a:p>
          <a:p>
            <a:r>
              <a:rPr lang="en-US" dirty="0">
                <a:solidFill>
                  <a:srgbClr val="3A3635"/>
                </a:solidFill>
                <a:effectLst/>
                <a:latin typeface="Lato"/>
              </a:rPr>
              <a:t>What is my dream of God’s purpose? His purpose is that I depend on Him and on His power now. If I can stay in the middle of the turmoil calm and unperplexed, that is the end of the purpose of God. God is not working towards a particular finish; His end is the process — that I see Him walking on the waves, no shore in sight, no success, no goal, just the absolute certainty that it is all right because I see Him walking on the sea. It is the process, not the end, which is glorifying to God.</a:t>
            </a:r>
          </a:p>
          <a:p>
            <a:r>
              <a:rPr lang="en-US" dirty="0">
                <a:solidFill>
                  <a:srgbClr val="3A3635"/>
                </a:solidFill>
                <a:effectLst/>
                <a:latin typeface="Lato"/>
              </a:rPr>
              <a:t>God’s training is for now, not presently. His purpose is for this minute, not for something in the future. We have nothing to do with the afterwards of obedience; we get wrong when we think of the afterwards. What men call training and preparation, God calls the end.</a:t>
            </a:r>
          </a:p>
          <a:p>
            <a:r>
              <a:rPr lang="en-US" dirty="0">
                <a:solidFill>
                  <a:srgbClr val="3A3635"/>
                </a:solidFill>
                <a:effectLst/>
                <a:latin typeface="Lato"/>
              </a:rPr>
              <a:t>God’s end is to enable me to see that He can walk on the chaos of my life just now. If we have a further end in view, we do not pay sufficient attention to the immediate present; if we realize that obedience is the end, then each moment as it comes is precious.</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7</a:t>
            </a:fld>
            <a:endParaRPr lang="en-US"/>
          </a:p>
        </p:txBody>
      </p:sp>
    </p:spTree>
    <p:extLst>
      <p:ext uri="{BB962C8B-B14F-4D97-AF65-F5344CB8AC3E}">
        <p14:creationId xmlns:p14="http://schemas.microsoft.com/office/powerpoint/2010/main" val="138948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Isaiah 8:11‭-‬22 NLT</a:t>
            </a:r>
          </a:p>
          <a:p>
            <a:r>
              <a:rPr lang="en-US" dirty="0"/>
              <a:t>The Lord has given me a strong warning not to think like everyone else does. He said, </a:t>
            </a:r>
          </a:p>
          <a:p>
            <a:r>
              <a:rPr lang="en-US" dirty="0"/>
              <a:t>“</a:t>
            </a:r>
            <a:r>
              <a:rPr lang="en-US" b="1" u="sng" dirty="0">
                <a:solidFill>
                  <a:srgbClr val="FF0000"/>
                </a:solidFill>
              </a:rPr>
              <a:t>Don’t call everything a conspiracy, like they do, and don’t live in dread of what frightens them</a:t>
            </a:r>
            <a:r>
              <a:rPr lang="en-US" dirty="0"/>
              <a:t>. </a:t>
            </a:r>
          </a:p>
          <a:p>
            <a:endParaRPr lang="en-US" dirty="0"/>
          </a:p>
          <a:p>
            <a:r>
              <a:rPr lang="en-US" b="1" i="1" u="sng" dirty="0"/>
              <a:t>Make the Lord of Heaven’s Armies holy in your life</a:t>
            </a:r>
            <a:r>
              <a:rPr lang="en-US" dirty="0"/>
              <a:t>. </a:t>
            </a:r>
          </a:p>
          <a:p>
            <a:pPr marL="171450" indent="-171450">
              <a:buFont typeface="Arial" panose="020B0604020202020204" pitchFamily="34" charset="0"/>
              <a:buChar char="•"/>
            </a:pPr>
            <a:r>
              <a:rPr lang="en-US" dirty="0"/>
              <a:t>He is the one you should fear. </a:t>
            </a:r>
          </a:p>
          <a:p>
            <a:pPr marL="171450" indent="-171450">
              <a:buFont typeface="Arial" panose="020B0604020202020204" pitchFamily="34" charset="0"/>
              <a:buChar char="•"/>
            </a:pPr>
            <a:r>
              <a:rPr lang="en-US" dirty="0"/>
              <a:t>He is the one who should make you tremble. </a:t>
            </a:r>
          </a:p>
          <a:p>
            <a:pPr marL="171450" indent="-171450">
              <a:buFont typeface="Arial" panose="020B0604020202020204" pitchFamily="34" charset="0"/>
              <a:buChar char="•"/>
            </a:pPr>
            <a:r>
              <a:rPr lang="en-US" dirty="0"/>
              <a:t>He will keep you safe.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But to Israel and Judah he will be a stone that makes people stumble, a rock that makes them fall. And for the people of Jerusalem he will be a trap and a snare. Many will stumble and fall, never to rise again. They will be snared and captured.” </a:t>
            </a:r>
          </a:p>
          <a:p>
            <a:pPr marL="0" indent="0">
              <a:buFont typeface="Arial" panose="020B0604020202020204" pitchFamily="34" charset="0"/>
              <a:buNone/>
            </a:pPr>
            <a:r>
              <a:rPr lang="en-US" b="1" u="sng" dirty="0"/>
              <a:t>Preserve the teaching of God; entrust his instructions to those who follow me</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I will wait for the Lord</a:t>
            </a:r>
            <a:r>
              <a:rPr lang="en-US" dirty="0"/>
              <a:t> , who has turned away from the descendants of Jacob.</a:t>
            </a:r>
            <a:r>
              <a:rPr lang="en-US" b="1" u="sng" dirty="0"/>
              <a:t> I will put my hope in him</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and the children the Lord has given me serve as signs and warnings to Israel from the Lord of Heaven’s Armies who dwells in his Temple on Mount Zion.</a:t>
            </a:r>
          </a:p>
          <a:p>
            <a:pPr marL="0" indent="0">
              <a:buFont typeface="Arial" panose="020B0604020202020204" pitchFamily="34" charset="0"/>
              <a:buNone/>
            </a:pPr>
            <a:r>
              <a:rPr lang="en-US" dirty="0"/>
              <a:t> Someone may say to you, “Let’s ask the mediums and those who consult the spirits of the dead. With their whisperings and mutterings, they will tell us what to do.” </a:t>
            </a:r>
            <a:r>
              <a:rPr lang="en-US" b="1" u="sng" dirty="0"/>
              <a:t>But shouldn’t people ask God for guidance</a:t>
            </a:r>
            <a:r>
              <a:rPr lang="en-US" dirty="0"/>
              <a:t>? Should the living seek guidance from the dead? </a:t>
            </a:r>
          </a:p>
          <a:p>
            <a:pPr marL="0" indent="0">
              <a:buFont typeface="Arial" panose="020B0604020202020204" pitchFamily="34" charset="0"/>
              <a:buNone/>
            </a:pPr>
            <a:endParaRPr lang="en-US" b="1" u="sng" dirty="0"/>
          </a:p>
          <a:p>
            <a:pPr marL="0" indent="0">
              <a:buFont typeface="Arial" panose="020B0604020202020204" pitchFamily="34" charset="0"/>
              <a:buNone/>
            </a:pPr>
            <a:r>
              <a:rPr lang="en-US" b="1" u="sng" dirty="0"/>
              <a:t>Look to God’s instructions and teachings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People who contradict his word are completely in the dark. They will go from one place to another, weary and hungry. And because they are hungry, they will rage and curse their king and their God. They will look up to heaven and down at the earth, but </a:t>
            </a:r>
            <a:r>
              <a:rPr lang="en-US" b="1" u="sng" dirty="0"/>
              <a:t>wherever they look, there will be trouble and anguish and dark despair</a:t>
            </a:r>
            <a:r>
              <a:rPr lang="en-US" dirty="0"/>
              <a:t>. They will be thrown out into the darkness.</a:t>
            </a:r>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310677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Newport calls this “THE THRESHOLD OF THE END” (189). He also notes that we have not ever experienced anything like this in human history, so it must refer to a future</a:t>
            </a:r>
            <a:r>
              <a:rPr lang="en-US" baseline="0" dirty="0"/>
              <a:t> event. (Newport, 182) </a:t>
            </a:r>
          </a:p>
          <a:p>
            <a:r>
              <a:rPr lang="en-US" b="1" u="sng" baseline="0" dirty="0"/>
              <a:t>The Day of the Lord</a:t>
            </a:r>
          </a:p>
          <a:p>
            <a:r>
              <a:rPr lang="en-US" baseline="0" dirty="0"/>
              <a:t>Old Testament imagery: “earthquakes” (Ezekiel 38:19ff.; Isa. 2:19; Hag. 2:6); “sun: blackened and “moon” like blood (Joel 2:31; Ezek. 32:7); “stars” falling like fig leaves in a winter gale (Isa. 34:4; Nah. 3:12); the “sky vanished like a scroll” (Isa. 34:4); “mountains” and “islands” moved (Ps. 114:4; Jer. 4:24).</a:t>
            </a:r>
          </a:p>
          <a:p>
            <a:endParaRPr lang="en-US" baseline="0" dirty="0"/>
          </a:p>
          <a:p>
            <a:r>
              <a:rPr lang="en-US" b="1" baseline="0" dirty="0"/>
              <a:t>“cosmic turmoil” </a:t>
            </a:r>
            <a:r>
              <a:rPr lang="en-US" b="0" baseline="0" dirty="0"/>
              <a:t>(Newport, 190) Hal Lindsey thought all of this referred to a nuclear war and fallout. (</a:t>
            </a:r>
            <a:r>
              <a:rPr lang="en-US" b="0" i="1" baseline="0" dirty="0"/>
              <a:t>The Late Great Planet Earth, </a:t>
            </a:r>
            <a:r>
              <a:rPr lang="en-US" b="0" i="0" baseline="0" dirty="0"/>
              <a:t>1970)</a:t>
            </a:r>
            <a:endParaRPr lang="en-US" b="1" baseline="0" dirty="0"/>
          </a:p>
          <a:p>
            <a:endParaRPr lang="en-US" baseline="0" dirty="0"/>
          </a:p>
          <a:p>
            <a:r>
              <a:rPr lang="en-US" baseline="0" dirty="0"/>
              <a:t>[compare </a:t>
            </a:r>
            <a:r>
              <a:rPr lang="en-US" b="1" u="sng" baseline="0" dirty="0"/>
              <a:t>Mark 13:24-27</a:t>
            </a:r>
            <a:r>
              <a:rPr lang="en-US" baseline="0" dirty="0"/>
              <a:t>]</a:t>
            </a:r>
          </a:p>
          <a:p>
            <a:r>
              <a:rPr lang="en-US" i="1" dirty="0"/>
              <a:t>24 “But in those days, following that distress,</a:t>
            </a:r>
          </a:p>
          <a:p>
            <a:endParaRPr lang="en-US" i="1" dirty="0"/>
          </a:p>
          <a:p>
            <a:r>
              <a:rPr lang="en-US" i="1" dirty="0"/>
              <a:t>“‘the sun will be darkened,</a:t>
            </a:r>
          </a:p>
          <a:p>
            <a:r>
              <a:rPr lang="en-US" i="1" dirty="0"/>
              <a:t>    and the moon will not give its light;</a:t>
            </a:r>
          </a:p>
          <a:p>
            <a:r>
              <a:rPr lang="en-US" i="1" dirty="0"/>
              <a:t>25 the stars will fall from the sky,</a:t>
            </a:r>
          </a:p>
          <a:p>
            <a:r>
              <a:rPr lang="en-US" i="1" dirty="0"/>
              <a:t>    and the heavenly bodies will be shaken.’</a:t>
            </a:r>
          </a:p>
          <a:p>
            <a:endParaRPr lang="en-US" i="1" dirty="0"/>
          </a:p>
          <a:p>
            <a:r>
              <a:rPr lang="en-US" i="1" dirty="0"/>
              <a:t>26 “At that time people will see the Son of Man coming in clouds with great power and glory. 27 And he will send his angels and gather his elect from the four winds, from the ends of the earth to the ends of the heavens.</a:t>
            </a:r>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331279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37440DB-7C7D-4CEF-8D4C-552FBBA953C9}"/>
              </a:ext>
            </a:extLst>
          </p:cNvPr>
          <p:cNvSpPr>
            <a:spLocks noGrp="1"/>
          </p:cNvSpPr>
          <p:nvPr>
            <p:ph type="body" idx="1"/>
          </p:nvPr>
        </p:nvSpPr>
        <p:spPr/>
        <p:txBody>
          <a:bodyPr/>
          <a:lstStyle/>
          <a:p>
            <a:pPr marL="171450" indent="-171450">
              <a:buFont typeface="Arial" panose="020B0604020202020204" pitchFamily="34" charset="0"/>
              <a:buChar char="•"/>
            </a:pPr>
            <a:r>
              <a:rPr lang="en-US" dirty="0"/>
              <a:t>All men great and small are included!</a:t>
            </a:r>
          </a:p>
          <a:p>
            <a:pPr marL="171450" indent="-171450">
              <a:buFont typeface="Arial" panose="020B0604020202020204" pitchFamily="34" charset="0"/>
              <a:buChar char="•"/>
            </a:pPr>
            <a:r>
              <a:rPr lang="en-US" b="1" i="1" dirty="0"/>
              <a:t>Hide themselves in caves... </a:t>
            </a:r>
            <a:r>
              <a:rPr lang="en-US" b="0" i="0" dirty="0"/>
              <a:t>SEE ISAIAH 2:19-22 “</a:t>
            </a:r>
            <a:r>
              <a:rPr lang="en-US" b="0" i="1" dirty="0"/>
              <a:t>Men will go into caves of the rocks and into holes of the ground before the terror of the Lord and the splendor of His majesty, when He arises to make the earth tremble....”  </a:t>
            </a:r>
            <a:r>
              <a:rPr lang="en-US" b="0" i="0" dirty="0"/>
              <a:t>and they will cast away their idols of silver and gold when they go to hide!</a:t>
            </a:r>
            <a:endParaRPr lang="en-US" b="1" i="1" dirty="0"/>
          </a:p>
          <a:p>
            <a:pPr marL="171450" indent="-171450">
              <a:buFont typeface="Arial" panose="020B0604020202020204" pitchFamily="34" charset="0"/>
              <a:buChar char="•"/>
            </a:pPr>
            <a:r>
              <a:rPr lang="en-US" dirty="0"/>
              <a:t>Paradox: </a:t>
            </a:r>
            <a:r>
              <a:rPr lang="en-US" b="1" i="1" u="sng" dirty="0"/>
              <a:t>the wrath of the Lamb</a:t>
            </a:r>
            <a:r>
              <a:rPr lang="en-US" b="0" i="0" u="none" dirty="0"/>
              <a:t> = lambs are usually gentle. </a:t>
            </a:r>
          </a:p>
          <a:p>
            <a:pPr marL="171450" indent="-171450">
              <a:buFont typeface="Arial" panose="020B0604020202020204" pitchFamily="34" charset="0"/>
              <a:buChar char="•"/>
            </a:pPr>
            <a:r>
              <a:rPr lang="en-US" b="0" i="0" u="none" dirty="0"/>
              <a:t>Wrath of God is </a:t>
            </a:r>
            <a:r>
              <a:rPr lang="en-US" b="1" i="0" u="sng" dirty="0"/>
              <a:t>already</a:t>
            </a:r>
            <a:r>
              <a:rPr lang="en-US" b="0" i="0" u="none" dirty="0"/>
              <a:t> at work (Romans 1:18ff) but is also </a:t>
            </a:r>
            <a:r>
              <a:rPr lang="en-US" b="1" i="0" u="sng" dirty="0"/>
              <a:t>coming</a:t>
            </a:r>
            <a:r>
              <a:rPr lang="en-US" b="0" i="0" u="none" dirty="0"/>
              <a:t>.</a:t>
            </a:r>
          </a:p>
          <a:p>
            <a:pPr marL="171450" indent="-171450">
              <a:buFont typeface="Arial" panose="020B0604020202020204" pitchFamily="34" charset="0"/>
              <a:buChar char="•"/>
            </a:pPr>
            <a:r>
              <a:rPr lang="en-US" b="0" i="0" u="none" dirty="0"/>
              <a:t>John 5:25-30 The Father gives judgment to the Son (vs 27 </a:t>
            </a:r>
            <a:r>
              <a:rPr lang="en-US" b="0" i="1" u="none" dirty="0"/>
              <a:t>and He gave Him authority to execute judgment, because He is the Son of Man...</a:t>
            </a:r>
            <a:r>
              <a:rPr lang="en-US" b="0" i="0" u="none" dirty="0"/>
              <a:t>”)</a:t>
            </a:r>
          </a:p>
          <a:p>
            <a:endParaRPr lang="en-US" b="0" i="0" u="none" dirty="0"/>
          </a:p>
          <a:p>
            <a:r>
              <a:rPr lang="en-US" b="1" i="1" u="sng" dirty="0"/>
              <a:t>The great day of their wrath</a:t>
            </a:r>
            <a:r>
              <a:rPr lang="en-US" b="0" i="0" u="none" dirty="0"/>
              <a:t> = see Joel 2:11, 31; Nahum 1:6; Malachi 3:2.</a:t>
            </a:r>
          </a:p>
          <a:p>
            <a:r>
              <a:rPr lang="en-US" b="1" i="1" u="sng" dirty="0"/>
              <a:t>Joel 2:1‭-‬17 NASB</a:t>
            </a:r>
          </a:p>
          <a:p>
            <a:r>
              <a:rPr lang="en-US" b="0" i="1" u="none" dirty="0"/>
              <a:t>Blow a trumpet in Zion, And sound an alarm on My holy mountain! Let all the inhabitants of the land tremble, </a:t>
            </a:r>
            <a:r>
              <a:rPr lang="en-US" b="1" i="1" u="sng" dirty="0"/>
              <a:t>For the day of the Lord is coming; Surely it is near,  A day of darkness and gloom, A day of clouds and thick darkness</a:t>
            </a:r>
            <a:r>
              <a:rPr lang="en-US" b="0" i="1" u="none" dirty="0"/>
              <a:t>. As the dawn is spread over the mountains,  So there is a great and mighty people; There has never been anything like it, Nor will there be again after it To the years of many generations.  A fire consumes before them And behind them a flame burns. The land is like the garden of Eden before them But a desolate wilderness behind them, And nothing at all escapes them.  Their appearance is like the appearance of horses; And like war horses, so they run.  With a noise as of chariots They leap on the tops of the mountains, Like the crackling of a flame of fire consuming the stubble, Like a mighty people arranged for battle.  Before them the people are in anguish; All faces turn pale.  They run like mighty men, They climb the wall like soldiers; And they each march in line, Nor do they deviate from their paths.  They do not crowd each other, They march everyone in his path; When they burst through the defenses, They do not break ranks.  They rush on the city, They run on the wall; They climb into the houses, They enter through the windows like a thief.  </a:t>
            </a:r>
            <a:r>
              <a:rPr lang="en-US" b="1" i="1" u="sng" dirty="0"/>
              <a:t>Before them the earth quakes, The heavens tremble, The sun and the moon grow dark And the stars lose their brightness.  The Lord utters His voice before His army; Surely His camp is very great, For strong is he who carries out His word. The day of the Lord is indeed great and very awesome, And who can endure it?  </a:t>
            </a:r>
          </a:p>
          <a:p>
            <a:endParaRPr lang="en-US" b="1" i="1" u="sng" dirty="0"/>
          </a:p>
          <a:p>
            <a:r>
              <a:rPr lang="en-US" b="0" i="1" u="none" dirty="0"/>
              <a:t>“Yet even now,” declares the Lord , “</a:t>
            </a:r>
            <a:r>
              <a:rPr lang="en-US" b="1" i="1" u="none" dirty="0"/>
              <a:t>Return to Me with all your heart, And with fasting, weeping and mourning;  And rend your heart and not your garments.” Now return to the Lord your God, For He is gracious and compassionate, Slow to anger, abounding in lovingkindness And </a:t>
            </a:r>
            <a:r>
              <a:rPr lang="en-US" b="1" i="1" u="sng" dirty="0"/>
              <a:t>relenting of evil</a:t>
            </a:r>
            <a:r>
              <a:rPr lang="en-US" b="1" i="1" u="none" dirty="0"/>
              <a:t>.  Who knows whether He will not turn and relent And leave a blessing behind Him</a:t>
            </a:r>
            <a:r>
              <a:rPr lang="en-US" b="0" i="1" u="none" dirty="0"/>
              <a:t>,  Even a grain offering and a drink offering For the Lord your God?  Blow a trumpet in Zion, Consecrate a fast, proclaim a solemn assembly,  Gather the people, sanctify the congregation, Assemble the elders, Gather the children and the nursing infants. Let the bridegroom come out of his room And the bride out of her bridal chamber.  Let the priests, the Lord ’ s ministers, Weep between the porch and the altar, </a:t>
            </a:r>
            <a:r>
              <a:rPr lang="en-US" b="1" i="1" u="sng" dirty="0"/>
              <a:t>And let them say, “Spare Your people, O Lord , And do not make Your inheritance a reproach, A byword among the nations. Why should they among the peoples say, ‘Where is their God?’ </a:t>
            </a:r>
            <a:r>
              <a:rPr lang="en-US" b="0" i="1" u="none" dirty="0"/>
              <a:t>”</a:t>
            </a:r>
          </a:p>
          <a:p>
            <a:endParaRPr lang="en-US" b="0" i="1" u="none" dirty="0"/>
          </a:p>
          <a:p>
            <a:r>
              <a:rPr lang="en-US" b="1" i="0" u="sng" dirty="0"/>
              <a:t>Joel 2:28‭-‬32 NASB</a:t>
            </a:r>
          </a:p>
          <a:p>
            <a:r>
              <a:rPr lang="en-US" b="0" i="1" u="none" dirty="0"/>
              <a:t>“It will come about after this That </a:t>
            </a:r>
            <a:r>
              <a:rPr lang="en-US" b="1" i="1" u="sng" dirty="0"/>
              <a:t>I will pour out My Spirit on all mankind</a:t>
            </a:r>
            <a:r>
              <a:rPr lang="en-US" b="0" i="1" u="none" dirty="0"/>
              <a:t>; And your sons and daughters will prophesy, Your old men will dream dreams, Your young men will see visions.  Even on the male and female servants I will pour out My Spirit in those days</a:t>
            </a:r>
            <a:r>
              <a:rPr lang="en-US" b="1" i="1" u="sng" dirty="0"/>
              <a:t>.  I will display wonders in the sky and on the earth, Blood, fire and columns of smoke.  The sun will be turned into darkness And the moon into blood Before the great and awesome day of the Lord comes</a:t>
            </a:r>
            <a:r>
              <a:rPr lang="en-US" b="0" i="1" u="none" dirty="0"/>
              <a:t>.  And it will come about </a:t>
            </a:r>
            <a:r>
              <a:rPr lang="en-US" b="1" i="1" u="sng" dirty="0"/>
              <a:t>that whoever calls on the name of the Lord Will be delivered</a:t>
            </a:r>
            <a:r>
              <a:rPr lang="en-US" b="0" i="1" u="none" dirty="0"/>
              <a:t>; For on Mount Zion and in Jerusalem There will be those who escape, As the Lord has said, Even among the survivors whom the Lord calls.</a:t>
            </a:r>
          </a:p>
          <a:p>
            <a:endParaRPr lang="en-US" b="0" i="1" u="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4F94A0-CFF4-43E0-8B6A-DC1000F7FE01}"/>
              </a:ext>
            </a:extLst>
          </p:cNvPr>
          <p:cNvSpPr>
            <a:spLocks noGrp="1"/>
          </p:cNvSpPr>
          <p:nvPr>
            <p:ph type="body" idx="1"/>
          </p:nvPr>
        </p:nvSpPr>
        <p:spPr/>
        <p:txBody>
          <a:bodyPr/>
          <a:lstStyle/>
          <a:p>
            <a:r>
              <a:rPr lang="en-US" b="1" i="1" dirty="0"/>
              <a:t>“four corners of the earth” </a:t>
            </a:r>
            <a:r>
              <a:rPr lang="en-US" b="0" i="0" dirty="0"/>
              <a:t>= </a:t>
            </a:r>
            <a:r>
              <a:rPr lang="en-US" sz="1200" b="0" i="0" kern="1200" dirty="0">
                <a:solidFill>
                  <a:schemeClr val="tx1"/>
                </a:solidFill>
                <a:effectLst/>
                <a:latin typeface="+mn-lt"/>
                <a:ea typeface="+mn-ea"/>
                <a:cs typeface="+mn-cs"/>
              </a:rPr>
              <a:t>The expression found at Revelation 7:1 means all places on the earth. The general meaning - north, south, east, and west - is such that if you travel continuously around the globe in each direction, you will eventually come back to the place from which you started, thus covering the entire globe. “Four corners” is not a reference to a flat earth of some quadrangular shape. BTW the German translation has it as “the four </a:t>
            </a:r>
            <a:r>
              <a:rPr lang="en-US" sz="1200" b="0" i="1" kern="1200" dirty="0">
                <a:solidFill>
                  <a:schemeClr val="tx1"/>
                </a:solidFill>
                <a:effectLst/>
                <a:latin typeface="+mn-lt"/>
                <a:ea typeface="+mn-ea"/>
                <a:cs typeface="+mn-cs"/>
              </a:rPr>
              <a:t>ends</a:t>
            </a:r>
            <a:r>
              <a:rPr lang="en-US" sz="1200" b="0" i="0" kern="1200" dirty="0">
                <a:solidFill>
                  <a:schemeClr val="tx1"/>
                </a:solidFill>
                <a:effectLst/>
                <a:latin typeface="+mn-lt"/>
                <a:ea typeface="+mn-ea"/>
                <a:cs typeface="+mn-cs"/>
              </a:rPr>
              <a:t> of the Earth” in Italian the earth has “</a:t>
            </a:r>
            <a:r>
              <a:rPr lang="en-US" sz="1200" b="0" i="1" kern="1200" dirty="0">
                <a:solidFill>
                  <a:schemeClr val="tx1"/>
                </a:solidFill>
                <a:effectLst/>
                <a:latin typeface="+mn-lt"/>
                <a:ea typeface="+mn-ea"/>
                <a:cs typeface="+mn-cs"/>
              </a:rPr>
              <a:t>edges</a:t>
            </a:r>
            <a:r>
              <a:rPr lang="en-US" sz="1200" b="0" i="0" kern="1200" dirty="0">
                <a:solidFill>
                  <a:schemeClr val="tx1"/>
                </a:solidFill>
                <a:effectLst/>
                <a:latin typeface="+mn-lt"/>
                <a:ea typeface="+mn-ea"/>
                <a:cs typeface="+mn-cs"/>
              </a:rPr>
              <a:t>”, the Septuagint (the oldest Greek translation of the Old Testament has it as “</a:t>
            </a:r>
            <a:r>
              <a:rPr lang="en-US" sz="1200" b="0" i="1" kern="1200" dirty="0">
                <a:solidFill>
                  <a:schemeClr val="tx1"/>
                </a:solidFill>
                <a:effectLst/>
                <a:latin typeface="+mn-lt"/>
                <a:ea typeface="+mn-ea"/>
                <a:cs typeface="+mn-cs"/>
              </a:rPr>
              <a:t>pinions</a:t>
            </a:r>
            <a:r>
              <a:rPr lang="en-US" sz="1200" b="0" i="0" kern="1200" dirty="0">
                <a:solidFill>
                  <a:schemeClr val="tx1"/>
                </a:solidFill>
                <a:effectLst/>
                <a:latin typeface="+mn-lt"/>
                <a:ea typeface="+mn-ea"/>
                <a:cs typeface="+mn-cs"/>
              </a:rPr>
              <a:t>”. The Vulgate says “</a:t>
            </a:r>
            <a:r>
              <a:rPr lang="en-US" sz="1200" b="0" i="1" kern="1200" dirty="0" err="1">
                <a:solidFill>
                  <a:schemeClr val="tx1"/>
                </a:solidFill>
                <a:effectLst/>
                <a:latin typeface="+mn-lt"/>
                <a:ea typeface="+mn-ea"/>
                <a:cs typeface="+mn-cs"/>
              </a:rPr>
              <a:t>plagis</a:t>
            </a:r>
            <a:r>
              <a:rPr lang="en-US" sz="1200" b="0" i="0" kern="1200" dirty="0">
                <a:solidFill>
                  <a:schemeClr val="tx1"/>
                </a:solidFill>
                <a:effectLst/>
                <a:latin typeface="+mn-lt"/>
                <a:ea typeface="+mn-ea"/>
                <a:cs typeface="+mn-cs"/>
              </a:rPr>
              <a:t>” (open expanse of country/sea/sky/tract/region/quarter/zone/area) </a:t>
            </a:r>
          </a:p>
          <a:p>
            <a:r>
              <a:rPr lang="en-US" sz="1200" b="0" i="0" kern="1200" dirty="0">
                <a:solidFill>
                  <a:schemeClr val="tx1"/>
                </a:solidFill>
                <a:effectLst/>
                <a:latin typeface="+mn-lt"/>
                <a:ea typeface="+mn-ea"/>
                <a:cs typeface="+mn-cs"/>
              </a:rPr>
              <a:t>The idiom ‘four corners’ is an English translation of the Hebrew word </a:t>
            </a:r>
            <a:r>
              <a:rPr lang="en-US" sz="1200" b="0" i="1" kern="1200" dirty="0" err="1">
                <a:solidFill>
                  <a:schemeClr val="tx1"/>
                </a:solidFill>
                <a:effectLst/>
                <a:latin typeface="+mn-lt"/>
                <a:ea typeface="+mn-ea"/>
                <a:cs typeface="+mn-cs"/>
              </a:rPr>
              <a:t>kanaph</a:t>
            </a:r>
            <a:r>
              <a:rPr lang="en-US" sz="1200" b="0" i="0" kern="1200" dirty="0">
                <a:solidFill>
                  <a:schemeClr val="tx1"/>
                </a:solidFill>
                <a:effectLst/>
                <a:latin typeface="+mn-lt"/>
                <a:ea typeface="+mn-ea"/>
                <a:cs typeface="+mn-cs"/>
              </a:rPr>
              <a:t> which is extremities. It can be translated in a number of ways, all of which mean ‘away from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(Jerusalem). If the meaning intended was ‘corner’ as in a square Earth, the term used would have been </a:t>
            </a:r>
            <a:r>
              <a:rPr lang="en-US" sz="1200" b="0" i="1" kern="1200" dirty="0" err="1">
                <a:solidFill>
                  <a:schemeClr val="tx1"/>
                </a:solidFill>
                <a:effectLst/>
                <a:latin typeface="+mn-lt"/>
                <a:ea typeface="+mn-ea"/>
                <a:cs typeface="+mn-cs"/>
              </a:rPr>
              <a:t>Paamouth</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Just like a compass. It has four main directions. No matter where you stand on the round earth, you still have four corners. North, south, east and west.</a:t>
            </a:r>
          </a:p>
          <a:p>
            <a:r>
              <a:rPr lang="en-US" b="1" i="1" dirty="0"/>
              <a:t>https://www.quora.com/What-does-four-corners-of-the-Earth-mean-in-the-Bible</a:t>
            </a:r>
          </a:p>
          <a:p>
            <a:endParaRPr lang="en-US" b="1" i="1" dirty="0"/>
          </a:p>
          <a:p>
            <a:r>
              <a:rPr lang="en-US" b="1" i="1" dirty="0"/>
              <a:t>“four winds” = </a:t>
            </a:r>
            <a:r>
              <a:rPr lang="en-US" sz="1200" b="1" i="0" kern="1200" dirty="0">
                <a:solidFill>
                  <a:schemeClr val="tx1"/>
                </a:solidFill>
                <a:effectLst/>
                <a:latin typeface="+mn-lt"/>
                <a:ea typeface="+mn-ea"/>
                <a:cs typeface="+mn-cs"/>
                <a:hlinkClick r:id="rId3"/>
              </a:rPr>
              <a:t>Matthew 24:31</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ESV And he will send out his angels with a loud trumpet call, and they will </a:t>
            </a:r>
            <a:r>
              <a:rPr lang="en-US" sz="1200" b="1" i="1" kern="1200" dirty="0">
                <a:solidFill>
                  <a:schemeClr val="tx1"/>
                </a:solidFill>
                <a:effectLst/>
                <a:latin typeface="+mn-lt"/>
                <a:ea typeface="+mn-ea"/>
                <a:cs typeface="+mn-cs"/>
              </a:rPr>
              <a:t>gather his elect from the four winds</a:t>
            </a:r>
            <a:r>
              <a:rPr lang="en-US" sz="1200" b="0" i="0" kern="120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rPr>
              <a:t>from one end of heaven to the other.</a:t>
            </a:r>
          </a:p>
          <a:p>
            <a:endParaRPr lang="en-US" sz="1200" b="1" i="1" u="sng"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Note: Hal Lindsey’s Dispensational View:</a:t>
            </a:r>
            <a:r>
              <a:rPr lang="en-US" sz="1200" b="0" i="0" u="none" kern="1200" dirty="0">
                <a:solidFill>
                  <a:schemeClr val="tx1"/>
                </a:solidFill>
                <a:effectLst/>
                <a:latin typeface="+mn-lt"/>
                <a:ea typeface="+mn-ea"/>
                <a:cs typeface="+mn-cs"/>
              </a:rPr>
              <a:t>  believed Revelation prophesied of four major spheres of geographical, political power: (1) Russia with its allies, (2) China with other nations of the Orient, (3) Egypt with other Middle East countries, (4) an alliance of Western European nations (a revived form of the ancient Roman Empire ruled by the Antichrist). He believed Israel would be re-established as God’s covenant people and the USA wouldn’t be around at the end.</a:t>
            </a:r>
            <a:endParaRPr lang="en-US" sz="1200" b="1" i="0" u="none" kern="1200" dirty="0">
              <a:solidFill>
                <a:schemeClr val="tx1"/>
              </a:solidFill>
              <a:effectLst/>
              <a:latin typeface="+mn-lt"/>
              <a:ea typeface="+mn-ea"/>
              <a:cs typeface="+mn-cs"/>
            </a:endParaRPr>
          </a:p>
          <a:p>
            <a:endParaRPr lang="en-US" b="1" i="1" dirty="0"/>
          </a:p>
        </p:txBody>
      </p:sp>
    </p:spTree>
    <p:extLst>
      <p:ext uri="{BB962C8B-B14F-4D97-AF65-F5344CB8AC3E}">
        <p14:creationId xmlns:p14="http://schemas.microsoft.com/office/powerpoint/2010/main" val="273072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4F94A0-CFF4-43E0-8B6A-DC1000F7FE01}"/>
              </a:ext>
            </a:extLst>
          </p:cNvPr>
          <p:cNvSpPr>
            <a:spLocks noGrp="1"/>
          </p:cNvSpPr>
          <p:nvPr>
            <p:ph type="body" idx="1"/>
          </p:nvPr>
        </p:nvSpPr>
        <p:spPr/>
        <p:txBody>
          <a:bodyPr/>
          <a:lstStyle/>
          <a:p>
            <a:r>
              <a:rPr lang="en-US" dirty="0"/>
              <a:t>Revelation 6 speaks of the seven “</a:t>
            </a:r>
            <a:r>
              <a:rPr lang="en-US" b="1" u="sng" dirty="0"/>
              <a:t>seals</a:t>
            </a:r>
            <a:r>
              <a:rPr lang="en-US" dirty="0"/>
              <a:t>” on the scroll that must be opened.</a:t>
            </a:r>
          </a:p>
          <a:p>
            <a:endParaRPr lang="en-US" dirty="0"/>
          </a:p>
          <a:p>
            <a:r>
              <a:rPr lang="en-US" dirty="0"/>
              <a:t>Revelation 7:2-3 speak of the </a:t>
            </a:r>
            <a:r>
              <a:rPr lang="en-US" b="1" i="1" dirty="0"/>
              <a:t>“</a:t>
            </a:r>
            <a:r>
              <a:rPr lang="en-US" b="1" i="1" u="sng" dirty="0"/>
              <a:t>seal</a:t>
            </a:r>
            <a:r>
              <a:rPr lang="en-US" b="1" i="1" dirty="0"/>
              <a:t> of the Living God”</a:t>
            </a:r>
          </a:p>
          <a:p>
            <a:endParaRPr lang="en-US" b="1" i="1" dirty="0"/>
          </a:p>
          <a:p>
            <a:pPr algn="l"/>
            <a:r>
              <a:rPr lang="en-US" b="0" i="0" dirty="0">
                <a:solidFill>
                  <a:srgbClr val="222222"/>
                </a:solidFill>
                <a:effectLst/>
                <a:latin typeface="Arial" panose="020B0604020202020204" pitchFamily="34" charset="0"/>
              </a:rPr>
              <a:t>The Same word is used in both places:</a:t>
            </a:r>
          </a:p>
          <a:p>
            <a:pPr algn="l"/>
            <a:r>
              <a:rPr lang="en-US" b="0" i="0" dirty="0">
                <a:solidFill>
                  <a:srgbClr val="222222"/>
                </a:solidFill>
                <a:effectLst/>
                <a:latin typeface="Arial" panose="020B0604020202020204" pitchFamily="34" charset="0"/>
              </a:rPr>
              <a:t>Noun in vs. 2: </a:t>
            </a:r>
            <a:r>
              <a:rPr lang="el-GR" b="1" i="0" dirty="0">
                <a:solidFill>
                  <a:srgbClr val="222222"/>
                </a:solidFill>
                <a:effectLst/>
                <a:latin typeface="Arial" panose="020B0604020202020204" pitchFamily="34" charset="0"/>
              </a:rPr>
              <a:t>σφραγῖδα</a:t>
            </a:r>
            <a:r>
              <a:rPr lang="en-US" b="0" i="0" dirty="0">
                <a:solidFill>
                  <a:srgbClr val="222222"/>
                </a:solidFill>
                <a:effectLst/>
                <a:latin typeface="Arial" panose="020B0604020202020204" pitchFamily="34" charset="0"/>
              </a:rPr>
              <a:t>, from </a:t>
            </a:r>
            <a:r>
              <a:rPr lang="el-GR" sz="1200" b="1" i="0" u="none" strike="noStrike" kern="120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σφραγίς</a:t>
            </a:r>
            <a:r>
              <a:rPr lang="en-US" b="0" i="0" dirty="0">
                <a:solidFill>
                  <a:srgbClr val="222222"/>
                </a:solidFill>
                <a:effectLst/>
                <a:latin typeface="Arial" panose="020B0604020202020204" pitchFamily="34" charset="0"/>
              </a:rPr>
              <a:t> seal: a seal, signet ring, the impression of a seal, that which the seal attests, the proof.</a:t>
            </a:r>
            <a:br>
              <a:rPr lang="en-US" dirty="0"/>
            </a:br>
            <a:br>
              <a:rPr lang="en-US" dirty="0"/>
            </a:br>
            <a:r>
              <a:rPr lang="en-US" dirty="0"/>
              <a:t>Verb in vs. 3: </a:t>
            </a:r>
            <a:r>
              <a:rPr lang="en-US" b="1" i="0" dirty="0" err="1">
                <a:solidFill>
                  <a:srgbClr val="222222"/>
                </a:solidFill>
                <a:effectLst/>
                <a:latin typeface="Arial" panose="020B0604020202020204" pitchFamily="34" charset="0"/>
              </a:rPr>
              <a:t>σφρ</a:t>
            </a:r>
            <a:r>
              <a:rPr lang="en-US" b="1" i="0" dirty="0">
                <a:solidFill>
                  <a:srgbClr val="222222"/>
                </a:solidFill>
                <a:effectLst/>
                <a:latin typeface="Arial" panose="020B0604020202020204" pitchFamily="34" charset="0"/>
              </a:rPr>
              <a:t>αγίσωμεν</a:t>
            </a:r>
            <a:r>
              <a:rPr lang="en-US" b="0" i="0" dirty="0">
                <a:solidFill>
                  <a:srgbClr val="222222"/>
                </a:solidFill>
                <a:effectLst/>
                <a:latin typeface="Arial" panose="020B0604020202020204" pitchFamily="34" charset="0"/>
              </a:rPr>
              <a:t>: we shall have sealed V-ASA-1P</a:t>
            </a:r>
            <a:br>
              <a:rPr lang="en-US" dirty="0"/>
            </a:br>
            <a:r>
              <a:rPr lang="en-US" b="0" i="0" dirty="0">
                <a:solidFill>
                  <a:srgbClr val="222222"/>
                </a:solidFill>
                <a:effectLst/>
                <a:latin typeface="Arial" panose="020B0604020202020204" pitchFamily="34" charset="0"/>
              </a:rPr>
              <a:t>Definition: to seal</a:t>
            </a:r>
            <a:br>
              <a:rPr lang="en-US" dirty="0"/>
            </a:br>
            <a:r>
              <a:rPr lang="en-US" b="0" i="0" dirty="0">
                <a:solidFill>
                  <a:srgbClr val="222222"/>
                </a:solidFill>
                <a:effectLst/>
                <a:latin typeface="Arial" panose="020B0604020202020204" pitchFamily="34" charset="0"/>
              </a:rPr>
              <a:t>Usage: I seal, set a seal upon., i.e. to attest ownership, authorizing (validating) what is sealed. ("to seal") signifies ownership and the full security carried by the backing (full authority) of the owner. "Sealing" in the ancient world served as a "legal signature" which guaranteed the promise (contents) of what was sealed.</a:t>
            </a:r>
          </a:p>
          <a:p>
            <a:endParaRPr lang="en-US" dirty="0"/>
          </a:p>
          <a:p>
            <a:r>
              <a:rPr lang="en-US" b="1" u="sng" dirty="0"/>
              <a:t>Seal</a:t>
            </a:r>
            <a:r>
              <a:rPr lang="en-US" b="1" u="none" dirty="0"/>
              <a:t> = mark of [CONTRAST with MARK OF THE BEAST Rev 13:16-17]</a:t>
            </a:r>
          </a:p>
          <a:p>
            <a:r>
              <a:rPr lang="en-US" b="1" u="sng" dirty="0"/>
              <a:t>1. ownership</a:t>
            </a:r>
            <a:r>
              <a:rPr lang="en-US" b="1" u="none" dirty="0"/>
              <a:t>… </a:t>
            </a:r>
          </a:p>
          <a:p>
            <a:pPr marL="171450" indent="-171450">
              <a:buFont typeface="Arial" panose="020B0604020202020204" pitchFamily="34" charset="0"/>
              <a:buChar char="•"/>
            </a:pPr>
            <a:r>
              <a:rPr lang="en-US" b="1" u="none" dirty="0"/>
              <a:t>Ephesians 1:13-14  </a:t>
            </a:r>
            <a:r>
              <a:rPr lang="en-US" b="0" i="1" u="none" dirty="0"/>
              <a:t>In Him, you also, after listening to the message of truth, the gospel of your salvation—having also believed, you were </a:t>
            </a:r>
            <a:r>
              <a:rPr lang="en-US" b="1" i="1" u="sng" dirty="0"/>
              <a:t>sealed in Him with the Holy Spirit of promise</a:t>
            </a:r>
            <a:r>
              <a:rPr lang="en-US" b="0" i="1" u="none" dirty="0"/>
              <a:t>, who is given as a pledge of our inheritance, with a view to the redemption of God’s own possession, to the praise of His glory.</a:t>
            </a:r>
            <a:endParaRPr lang="en-US" b="1" i="1" u="none" dirty="0"/>
          </a:p>
          <a:p>
            <a:pPr marL="171450" indent="-171450">
              <a:buFont typeface="Arial" panose="020B0604020202020204" pitchFamily="34" charset="0"/>
              <a:buChar char="•"/>
            </a:pPr>
            <a:endParaRPr lang="en-US" b="1" u="none" dirty="0"/>
          </a:p>
          <a:p>
            <a:pPr marL="0" indent="0">
              <a:buFont typeface="Arial" panose="020B0604020202020204" pitchFamily="34" charset="0"/>
              <a:buNone/>
            </a:pPr>
            <a:r>
              <a:rPr lang="en-US" b="1" u="sng" dirty="0"/>
              <a:t>2. protection</a:t>
            </a:r>
            <a:r>
              <a:rPr lang="en-US" b="1" u="none" dirty="0"/>
              <a:t>… </a:t>
            </a:r>
          </a:p>
          <a:p>
            <a:pPr marL="171450" indent="-171450">
              <a:buFont typeface="Arial" panose="020B0604020202020204" pitchFamily="34" charset="0"/>
              <a:buChar char="•"/>
            </a:pPr>
            <a:r>
              <a:rPr lang="en-US" b="0" i="1" u="none" dirty="0"/>
              <a:t> out of the smoke came locusts upon the earth, and power was given them, as the scorpions of the earth have power. They were told not to hurt the grass of the earth, nor any green thing, nor any tree, </a:t>
            </a:r>
            <a:r>
              <a:rPr lang="en-US" b="1" i="1" u="sng" dirty="0"/>
              <a:t>but only the men who do not have the seal of God on their foreheads</a:t>
            </a:r>
            <a:r>
              <a:rPr lang="en-US" b="0" i="1" u="none" dirty="0"/>
              <a:t>. And they were not permitted to kill anyone, but to torment for five months; and their torment was like the torment of a scorpion when it stings a man. And in those days men will seek death and will not find it; they will long to die, and death flees from them.</a:t>
            </a:r>
          </a:p>
          <a:p>
            <a:pPr marL="0" indent="0">
              <a:buFont typeface="Arial" panose="020B0604020202020204" pitchFamily="34" charset="0"/>
              <a:buNone/>
            </a:pPr>
            <a:endParaRPr lang="en-US" b="0" i="1" u="none" dirty="0"/>
          </a:p>
          <a:p>
            <a:pPr marL="0" indent="0">
              <a:buFont typeface="Arial" panose="020B0604020202020204" pitchFamily="34" charset="0"/>
              <a:buNone/>
            </a:pPr>
            <a:r>
              <a:rPr lang="en-US" b="1" u="sng" dirty="0"/>
              <a:t>3. Loyalty</a:t>
            </a:r>
            <a:r>
              <a:rPr lang="en-US" b="1" u="none" dirty="0"/>
              <a:t>… won’t get mark of the beast = </a:t>
            </a:r>
          </a:p>
          <a:p>
            <a:pPr marL="171450" indent="-171450">
              <a:buFont typeface="Arial" panose="020B0604020202020204" pitchFamily="34" charset="0"/>
              <a:buChar char="•"/>
            </a:pPr>
            <a:r>
              <a:rPr lang="en-US" b="1" i="0" u="sng" dirty="0"/>
              <a:t>Revelation 16:2 NASB</a:t>
            </a:r>
            <a:r>
              <a:rPr lang="en-US" b="0" i="1" u="none" dirty="0"/>
              <a:t> So the first angel went and poured out his bowl on the earth; and it became a loathsome and malignant sore on the people </a:t>
            </a:r>
            <a:r>
              <a:rPr lang="en-US" b="1" i="1" u="none" dirty="0"/>
              <a:t>who had the mark of the beast </a:t>
            </a:r>
            <a:r>
              <a:rPr lang="en-US" b="0" i="1" u="none" dirty="0"/>
              <a:t>and who worshiped his image.</a:t>
            </a:r>
          </a:p>
          <a:p>
            <a:pPr marL="171450" indent="-171450">
              <a:buFont typeface="Arial" panose="020B0604020202020204" pitchFamily="34" charset="0"/>
              <a:buChar char="•"/>
            </a:pPr>
            <a:r>
              <a:rPr lang="en-US" b="1" i="0" u="sng" dirty="0"/>
              <a:t>Revelation 19:20</a:t>
            </a:r>
            <a:r>
              <a:rPr lang="en-US" b="0" i="0" u="none" dirty="0"/>
              <a:t> </a:t>
            </a:r>
            <a:r>
              <a:rPr lang="en-US" b="0" i="1" u="none" dirty="0"/>
              <a:t>And the beast was seized, and with him the false prophet who performed the signs in his presence, by which he deceived those </a:t>
            </a:r>
            <a:r>
              <a:rPr lang="en-US" b="1" i="1" u="sng" dirty="0"/>
              <a:t>who had received the mark of the beast and those who worshiped his image</a:t>
            </a:r>
            <a:r>
              <a:rPr lang="en-US" b="0" i="1" u="none" dirty="0"/>
              <a:t>; these two were thrown alive into the lake of fire which burns with brimstone.</a:t>
            </a:r>
          </a:p>
          <a:p>
            <a:pPr marL="171450" indent="-171450">
              <a:buFont typeface="Arial" panose="020B0604020202020204" pitchFamily="34" charset="0"/>
              <a:buChar char="•"/>
            </a:pPr>
            <a:r>
              <a:rPr lang="en-US" b="1" i="0" u="sng" dirty="0"/>
              <a:t>Revelation 20:4-6</a:t>
            </a:r>
            <a:r>
              <a:rPr lang="en-US" b="0" i="1" u="none" dirty="0"/>
              <a:t>  Then I saw thrones, and they sat on them, and judgment was given to them. And I saw the souls of those who had been beheaded because of their testimony of Jesus and because of the word of God, and those who had not worshiped the beast or his image, and </a:t>
            </a:r>
            <a:r>
              <a:rPr lang="en-US" b="1" i="1" u="sng" dirty="0"/>
              <a:t>had not received the mark on their forehead and on their hand</a:t>
            </a:r>
            <a:r>
              <a:rPr lang="en-US" b="0" i="1" u="none" dirty="0"/>
              <a:t>; and they came to life and reigned with Christ for a thousand years. The rest of the dead did not come to life until the thousand years were completed. This is the first resurrection. Blessed and holy is the one who has a part in the first resurrection; over these the second death has no power, but they will be priests of God and of Christ and will reign with Him for a thousand years.</a:t>
            </a:r>
          </a:p>
          <a:p>
            <a:pPr marL="171450" indent="-171450">
              <a:buFont typeface="Arial" panose="020B0604020202020204" pitchFamily="34" charset="0"/>
              <a:buChar char="•"/>
            </a:pPr>
            <a:endParaRPr lang="en-US" b="1" u="none" dirty="0"/>
          </a:p>
          <a:p>
            <a:pPr marL="0" indent="0">
              <a:buFont typeface="Arial" panose="020B0604020202020204" pitchFamily="34" charset="0"/>
              <a:buNone/>
            </a:pPr>
            <a:r>
              <a:rPr lang="en-US" b="1" u="sng" dirty="0"/>
              <a:t>OT IMAGERY: Ezekiel 9:3-6</a:t>
            </a:r>
            <a:r>
              <a:rPr lang="en-US" b="0" i="1" u="none" dirty="0"/>
              <a:t> </a:t>
            </a:r>
            <a:r>
              <a:rPr lang="en-US" sz="1200" b="1" i="1" kern="1200" baseline="30000" dirty="0">
                <a:solidFill>
                  <a:schemeClr val="tx1"/>
                </a:solidFill>
                <a:effectLst/>
                <a:latin typeface="+mn-lt"/>
                <a:ea typeface="+mn-ea"/>
                <a:cs typeface="+mn-cs"/>
              </a:rPr>
              <a:t>3 </a:t>
            </a:r>
            <a:r>
              <a:rPr lang="en-US" sz="1200" b="0" i="1" kern="1200" dirty="0">
                <a:solidFill>
                  <a:schemeClr val="tx1"/>
                </a:solidFill>
                <a:effectLst/>
                <a:latin typeface="+mn-lt"/>
                <a:ea typeface="+mn-ea"/>
                <a:cs typeface="+mn-cs"/>
              </a:rPr>
              <a:t>Then the glory of the God of Israel went up from the cherub on which it had been, to the threshold of the temple. And He called to the man clothed in linen at whose loins was the writing case. </a:t>
            </a:r>
            <a:r>
              <a:rPr lang="en-US" sz="1200" b="1" i="1" kern="1200" baseline="30000" dirty="0">
                <a:solidFill>
                  <a:schemeClr val="tx1"/>
                </a:solidFill>
                <a:effectLst/>
                <a:latin typeface="+mn-lt"/>
                <a:ea typeface="+mn-ea"/>
                <a:cs typeface="+mn-cs"/>
              </a:rPr>
              <a:t>4 </a:t>
            </a:r>
            <a:r>
              <a:rPr lang="en-US" sz="1200" b="0" i="1" kern="1200" dirty="0">
                <a:solidFill>
                  <a:schemeClr val="tx1"/>
                </a:solidFill>
                <a:effectLst/>
                <a:latin typeface="+mn-lt"/>
                <a:ea typeface="+mn-ea"/>
                <a:cs typeface="+mn-cs"/>
              </a:rPr>
              <a:t>The </a:t>
            </a:r>
            <a:r>
              <a:rPr lang="en-US" sz="1200" b="0" i="1" kern="1200" cap="small" dirty="0">
                <a:solidFill>
                  <a:schemeClr val="tx1"/>
                </a:solidFill>
                <a:effectLst/>
                <a:latin typeface="+mn-lt"/>
                <a:ea typeface="+mn-ea"/>
                <a:cs typeface="+mn-cs"/>
              </a:rPr>
              <a:t>Lord</a:t>
            </a:r>
            <a:r>
              <a:rPr lang="en-US" sz="1200" b="0" i="1" kern="1200" dirty="0">
                <a:solidFill>
                  <a:schemeClr val="tx1"/>
                </a:solidFill>
                <a:effectLst/>
                <a:latin typeface="+mn-lt"/>
                <a:ea typeface="+mn-ea"/>
                <a:cs typeface="+mn-cs"/>
              </a:rPr>
              <a:t> said to him, “Go through the midst of the city, even through the midst of Jerusalem, and </a:t>
            </a:r>
            <a:r>
              <a:rPr lang="en-US" sz="1200" b="1" i="1" u="sng" kern="1200" dirty="0">
                <a:solidFill>
                  <a:schemeClr val="tx1"/>
                </a:solidFill>
                <a:effectLst/>
                <a:latin typeface="+mn-lt"/>
                <a:ea typeface="+mn-ea"/>
                <a:cs typeface="+mn-cs"/>
              </a:rPr>
              <a:t>put a mark on the foreheads </a:t>
            </a:r>
            <a:r>
              <a:rPr lang="en-US" sz="1200" b="0" i="1" kern="1200" dirty="0">
                <a:solidFill>
                  <a:schemeClr val="tx1"/>
                </a:solidFill>
                <a:effectLst/>
                <a:latin typeface="+mn-lt"/>
                <a:ea typeface="+mn-ea"/>
                <a:cs typeface="+mn-cs"/>
              </a:rPr>
              <a:t>of the men who sigh and groan over all the abominations which are being committed in its midst.” </a:t>
            </a:r>
            <a:r>
              <a:rPr lang="en-US" sz="1200" b="1" i="1" kern="1200" baseline="30000" dirty="0">
                <a:solidFill>
                  <a:schemeClr val="tx1"/>
                </a:solidFill>
                <a:effectLst/>
                <a:latin typeface="+mn-lt"/>
                <a:ea typeface="+mn-ea"/>
                <a:cs typeface="+mn-cs"/>
              </a:rPr>
              <a:t>5 </a:t>
            </a:r>
            <a:r>
              <a:rPr lang="en-US" sz="1200" b="0" i="1" kern="1200" dirty="0">
                <a:solidFill>
                  <a:schemeClr val="tx1"/>
                </a:solidFill>
                <a:effectLst/>
                <a:latin typeface="+mn-lt"/>
                <a:ea typeface="+mn-ea"/>
                <a:cs typeface="+mn-cs"/>
              </a:rPr>
              <a:t>But to the others He said in my hearing, “Go through the city after him and strike; do not let your eye have pity and do not spare. </a:t>
            </a:r>
            <a:r>
              <a:rPr lang="en-US" sz="1200" b="1" i="1" kern="1200" baseline="30000" dirty="0">
                <a:solidFill>
                  <a:schemeClr val="tx1"/>
                </a:solidFill>
                <a:effectLst/>
                <a:latin typeface="+mn-lt"/>
                <a:ea typeface="+mn-ea"/>
                <a:cs typeface="+mn-cs"/>
              </a:rPr>
              <a:t>6 </a:t>
            </a:r>
            <a:r>
              <a:rPr lang="en-US" sz="1200" b="0" i="1" kern="1200" dirty="0">
                <a:solidFill>
                  <a:schemeClr val="tx1"/>
                </a:solidFill>
                <a:effectLst/>
                <a:latin typeface="+mn-lt"/>
                <a:ea typeface="+mn-ea"/>
                <a:cs typeface="+mn-cs"/>
              </a:rPr>
              <a:t>Utterly slay old men, young men, maidens, little children, and women, but </a:t>
            </a:r>
            <a:r>
              <a:rPr lang="en-US" sz="1200" b="1" i="1" u="sng" kern="1200" dirty="0">
                <a:solidFill>
                  <a:schemeClr val="tx1"/>
                </a:solidFill>
                <a:effectLst/>
                <a:latin typeface="+mn-lt"/>
                <a:ea typeface="+mn-ea"/>
                <a:cs typeface="+mn-cs"/>
              </a:rPr>
              <a:t>do not touch any man on whom is the mark</a:t>
            </a:r>
            <a:r>
              <a:rPr lang="en-US" sz="1200" b="0" i="1" kern="1200" dirty="0">
                <a:solidFill>
                  <a:schemeClr val="tx1"/>
                </a:solidFill>
                <a:effectLst/>
                <a:latin typeface="+mn-lt"/>
                <a:ea typeface="+mn-ea"/>
                <a:cs typeface="+mn-cs"/>
              </a:rPr>
              <a:t>; and you shall start from My sanctuary.” So they started with the elders who were before the temple. </a:t>
            </a:r>
            <a:endParaRPr lang="en-US" b="1" i="1" u="sng" dirty="0"/>
          </a:p>
        </p:txBody>
      </p:sp>
    </p:spTree>
    <p:extLst>
      <p:ext uri="{BB962C8B-B14F-4D97-AF65-F5344CB8AC3E}">
        <p14:creationId xmlns:p14="http://schemas.microsoft.com/office/powerpoint/2010/main" val="242425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7/29/2020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7/29/2020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6667"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6:12-17 </a:t>
            </a:r>
            <a:r>
              <a:rPr lang="en-US" i="1" dirty="0"/>
              <a:t>The Sixth Seal—Terror</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15 Then the kings of the earth and the great men and the commanders and the rich and the strong and every slave and free man </a:t>
            </a:r>
            <a:r>
              <a:rPr lang="en-US" sz="3200" b="1" i="1" u="sng" dirty="0"/>
              <a:t>hid themselves</a:t>
            </a:r>
            <a:r>
              <a:rPr lang="en-US" sz="3200" b="1" i="1" dirty="0"/>
              <a:t> </a:t>
            </a:r>
            <a:r>
              <a:rPr lang="en-US" sz="3200" i="1" dirty="0"/>
              <a:t>in the caves and among the rocks of the mountains; 16 and they said to the mountains and to the rocks, “Fall on us and </a:t>
            </a:r>
            <a:r>
              <a:rPr lang="en-US" sz="3200" b="1" i="1" u="sng" dirty="0"/>
              <a:t>hide us from the presence of Him who sits on the throne</a:t>
            </a:r>
            <a:r>
              <a:rPr lang="en-US" sz="3200" i="1" dirty="0"/>
              <a:t>, </a:t>
            </a:r>
            <a:r>
              <a:rPr lang="en-US" sz="3200" b="1" i="1" u="sng" dirty="0"/>
              <a:t>and from the wrath of the Lamb</a:t>
            </a:r>
            <a:r>
              <a:rPr lang="en-US" sz="3200" i="1" dirty="0"/>
              <a:t>; 17 for </a:t>
            </a:r>
            <a:r>
              <a:rPr lang="en-US" sz="3200" b="1" i="1" u="sng" dirty="0"/>
              <a:t>the great day of their wrath</a:t>
            </a:r>
            <a:r>
              <a:rPr lang="en-US" sz="3200" i="1" dirty="0"/>
              <a:t> has come, and who is able to stand?”</a:t>
            </a:r>
          </a:p>
        </p:txBody>
      </p:sp>
    </p:spTree>
    <p:extLst>
      <p:ext uri="{BB962C8B-B14F-4D97-AF65-F5344CB8AC3E}">
        <p14:creationId xmlns:p14="http://schemas.microsoft.com/office/powerpoint/2010/main" val="379860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7:1-3 The SEAL of the Living God</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 After this I saw four angels standing at </a:t>
            </a:r>
            <a:r>
              <a:rPr lang="en-US" sz="3200" b="1" i="1" u="sng" dirty="0"/>
              <a:t>the four corners of the earth</a:t>
            </a:r>
            <a:r>
              <a:rPr lang="en-US" sz="3200" i="1" dirty="0"/>
              <a:t>, holding back </a:t>
            </a:r>
            <a:r>
              <a:rPr lang="en-US" sz="3200" b="1" i="1" u="sng" dirty="0"/>
              <a:t>the four winds of the earth</a:t>
            </a:r>
            <a:r>
              <a:rPr lang="en-US" sz="3200" i="1" dirty="0"/>
              <a:t>, so that no wind would blow on the earth or on the sea or on any tree. 2 And I saw </a:t>
            </a:r>
            <a:r>
              <a:rPr lang="en-US" sz="3200" b="1" i="1" u="sng" dirty="0"/>
              <a:t>another angel ascending</a:t>
            </a:r>
            <a:r>
              <a:rPr lang="en-US" sz="3200" b="1" i="1" dirty="0"/>
              <a:t> </a:t>
            </a:r>
            <a:r>
              <a:rPr lang="en-US" sz="3200" i="1" dirty="0"/>
              <a:t>from the rising of the sun, </a:t>
            </a:r>
            <a:r>
              <a:rPr lang="en-US" sz="3200" b="1" i="1" u="sng" dirty="0"/>
              <a:t>having the seal of the living God</a:t>
            </a:r>
            <a:r>
              <a:rPr lang="en-US" sz="3200" i="1" dirty="0"/>
              <a:t>; and he cried out with a loud voice to the four angels to whom it was granted to harm the earth and the sea, 3 saying, “</a:t>
            </a:r>
            <a:r>
              <a:rPr lang="en-US" sz="3200" b="1" i="1" u="sng" dirty="0"/>
              <a:t>Do not harm the earth or the sea or the trees until we have sealed the bond-servants of our God on their foreheads</a:t>
            </a:r>
            <a:r>
              <a:rPr lang="en-US" sz="3200" i="1" dirty="0"/>
              <a:t>.”</a:t>
            </a:r>
          </a:p>
        </p:txBody>
      </p:sp>
    </p:spTree>
    <p:extLst>
      <p:ext uri="{BB962C8B-B14F-4D97-AF65-F5344CB8AC3E}">
        <p14:creationId xmlns:p14="http://schemas.microsoft.com/office/powerpoint/2010/main" val="7064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7:1-3 The SEAL of the Living God</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solidFill>
                  <a:prstClr val="white"/>
                </a:solidFill>
              </a:rPr>
              <a:t>2 ...</a:t>
            </a:r>
            <a:r>
              <a:rPr lang="en-US" sz="3200" b="1" i="1" u="sng" dirty="0">
                <a:solidFill>
                  <a:prstClr val="white"/>
                </a:solidFill>
              </a:rPr>
              <a:t>having the seal of the living God</a:t>
            </a:r>
            <a:r>
              <a:rPr lang="en-US" sz="3200" i="1" dirty="0">
                <a:solidFill>
                  <a:prstClr val="white"/>
                </a:solidFill>
              </a:rPr>
              <a:t>; </a:t>
            </a:r>
          </a:p>
          <a:p>
            <a:pPr marL="0" indent="0">
              <a:buNone/>
            </a:pPr>
            <a:r>
              <a:rPr lang="en-US" sz="3200" i="1" dirty="0"/>
              <a:t>3 saying, “</a:t>
            </a:r>
            <a:r>
              <a:rPr lang="en-US" sz="3200" b="1" i="1" u="sng" dirty="0"/>
              <a:t>Do not harm the earth or the sea or the trees until we have sealed the bond-servants of our God on their foreheads</a:t>
            </a:r>
            <a:r>
              <a:rPr lang="en-US" sz="3200" i="1" dirty="0"/>
              <a:t>.”</a:t>
            </a:r>
          </a:p>
          <a:p>
            <a:pPr lvl="1"/>
            <a:r>
              <a:rPr lang="en-US" sz="3600" i="1" dirty="0">
                <a:solidFill>
                  <a:schemeClr val="accent5">
                    <a:lumMod val="60000"/>
                    <a:lumOff val="40000"/>
                  </a:schemeClr>
                </a:solidFill>
                <a:effectLst>
                  <a:outerShdw blurRad="38100" dist="38100" dir="2700000" algn="tl">
                    <a:srgbClr val="000000">
                      <a:alpha val="43137"/>
                    </a:srgbClr>
                  </a:outerShdw>
                </a:effectLst>
              </a:rPr>
              <a:t>The seal of the Living (loving) God </a:t>
            </a:r>
            <a:r>
              <a:rPr lang="en-US" sz="3600" i="1" dirty="0">
                <a:effectLst>
                  <a:outerShdw blurRad="38100" dist="38100" dir="2700000" algn="tl">
                    <a:srgbClr val="000000">
                      <a:alpha val="43137"/>
                    </a:srgbClr>
                  </a:outerShdw>
                </a:effectLst>
              </a:rPr>
              <a:t>= mark of...</a:t>
            </a:r>
          </a:p>
          <a:p>
            <a:pPr lvl="2"/>
            <a:r>
              <a:rPr lang="en-US" sz="3600" i="1" dirty="0">
                <a:solidFill>
                  <a:schemeClr val="accent5">
                    <a:lumMod val="60000"/>
                    <a:lumOff val="40000"/>
                  </a:schemeClr>
                </a:solidFill>
                <a:effectLst>
                  <a:outerShdw blurRad="38100" dist="38100" dir="2700000" algn="tl">
                    <a:srgbClr val="000000">
                      <a:alpha val="43137"/>
                    </a:srgbClr>
                  </a:outerShdw>
                </a:effectLst>
              </a:rPr>
              <a:t>Ownership</a:t>
            </a:r>
          </a:p>
          <a:p>
            <a:pPr lvl="2"/>
            <a:r>
              <a:rPr lang="en-US" sz="3600" i="1" dirty="0">
                <a:solidFill>
                  <a:schemeClr val="accent5">
                    <a:lumMod val="60000"/>
                    <a:lumOff val="40000"/>
                  </a:schemeClr>
                </a:solidFill>
                <a:effectLst>
                  <a:outerShdw blurRad="38100" dist="38100" dir="2700000" algn="tl">
                    <a:srgbClr val="000000">
                      <a:alpha val="43137"/>
                    </a:srgbClr>
                  </a:outerShdw>
                </a:effectLst>
              </a:rPr>
              <a:t>Protection</a:t>
            </a:r>
          </a:p>
          <a:p>
            <a:pPr lvl="2"/>
            <a:r>
              <a:rPr lang="en-US" sz="3600" i="1" dirty="0">
                <a:solidFill>
                  <a:schemeClr val="accent5">
                    <a:lumMod val="60000"/>
                    <a:lumOff val="40000"/>
                  </a:schemeClr>
                </a:solidFill>
                <a:effectLst>
                  <a:outerShdw blurRad="38100" dist="38100" dir="2700000" algn="tl">
                    <a:srgbClr val="000000">
                      <a:alpha val="43137"/>
                    </a:srgbClr>
                  </a:outerShdw>
                </a:effectLst>
              </a:rPr>
              <a:t>Loyalty</a:t>
            </a:r>
          </a:p>
          <a:p>
            <a:pPr marL="914400" lvl="2" indent="0">
              <a:buNone/>
            </a:pPr>
            <a:endParaRPr lang="en-US" sz="3600" i="1" dirty="0">
              <a:solidFill>
                <a:schemeClr val="accent5">
                  <a:lumMod val="60000"/>
                  <a:lumOff val="40000"/>
                </a:schemeClr>
              </a:solidFill>
              <a:effectLst>
                <a:outerShdw blurRad="38100" dist="38100" dir="2700000" algn="tl">
                  <a:srgbClr val="000000">
                    <a:alpha val="43137"/>
                  </a:srgbClr>
                </a:outerShdw>
              </a:effectLst>
            </a:endParaRPr>
          </a:p>
          <a:p>
            <a:pPr lvl="1"/>
            <a:endParaRPr lang="en-US" sz="3600" i="1" dirty="0"/>
          </a:p>
        </p:txBody>
      </p:sp>
    </p:spTree>
    <p:extLst>
      <p:ext uri="{BB962C8B-B14F-4D97-AF65-F5344CB8AC3E}">
        <p14:creationId xmlns:p14="http://schemas.microsoft.com/office/powerpoint/2010/main" val="39383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7:4-8   The 144,000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4 And I heard the number of those who were </a:t>
            </a:r>
            <a:r>
              <a:rPr lang="en-US" sz="3200" b="1" i="1" u="sng" dirty="0"/>
              <a:t>sealed</a:t>
            </a:r>
            <a:r>
              <a:rPr lang="en-US" sz="3200" i="1" dirty="0"/>
              <a:t>, one hundred and forty-four thousand sealed from every tribe of the sons of Israel:</a:t>
            </a:r>
          </a:p>
          <a:p>
            <a:pPr marL="0" indent="0">
              <a:buNone/>
            </a:pPr>
            <a:r>
              <a:rPr lang="en-US" sz="3200" i="1" dirty="0"/>
              <a:t>5 from the tribe of </a:t>
            </a:r>
            <a:r>
              <a:rPr lang="en-US" sz="3200" b="1" i="1" u="sng" dirty="0"/>
              <a:t>Judah</a:t>
            </a:r>
            <a:r>
              <a:rPr lang="en-US" sz="3200" i="1" dirty="0"/>
              <a:t>, twelve thousand were sealed, from the tribe of </a:t>
            </a:r>
            <a:r>
              <a:rPr lang="en-US" sz="3200" b="1" i="1" u="sng" dirty="0"/>
              <a:t>Reuben</a:t>
            </a:r>
            <a:r>
              <a:rPr lang="en-US" sz="3200" i="1" dirty="0"/>
              <a:t>... </a:t>
            </a:r>
            <a:r>
              <a:rPr lang="en-US" sz="3200" b="1" i="1" u="sng" dirty="0"/>
              <a:t>Gad</a:t>
            </a:r>
            <a:r>
              <a:rPr lang="en-US" sz="3200" i="1" dirty="0"/>
              <a:t>... 6 </a:t>
            </a:r>
            <a:r>
              <a:rPr lang="en-US" sz="3200" b="1" i="1" u="sng" dirty="0"/>
              <a:t>Asher</a:t>
            </a:r>
            <a:r>
              <a:rPr lang="en-US" sz="3200" i="1" dirty="0"/>
              <a:t>... </a:t>
            </a:r>
            <a:r>
              <a:rPr lang="en-US" sz="3200" b="1" i="1" u="sng" dirty="0"/>
              <a:t>Naphtali</a:t>
            </a:r>
            <a:r>
              <a:rPr lang="en-US" sz="3200" i="1" dirty="0"/>
              <a:t>... </a:t>
            </a:r>
            <a:r>
              <a:rPr lang="en-US" sz="3200" b="1" i="1" u="sng" dirty="0"/>
              <a:t>Manasseh</a:t>
            </a:r>
            <a:r>
              <a:rPr lang="en-US" sz="3200" i="1" dirty="0"/>
              <a:t>... 7 </a:t>
            </a:r>
            <a:r>
              <a:rPr lang="en-US" sz="3200" b="1" i="1" u="sng" dirty="0"/>
              <a:t>Simeon</a:t>
            </a:r>
            <a:r>
              <a:rPr lang="en-US" sz="3200" i="1" dirty="0"/>
              <a:t>... </a:t>
            </a:r>
            <a:r>
              <a:rPr lang="en-US" sz="3200" b="1" i="1" u="sng" dirty="0"/>
              <a:t>Levi</a:t>
            </a:r>
            <a:r>
              <a:rPr lang="en-US" sz="3200" i="1" dirty="0"/>
              <a:t>... </a:t>
            </a:r>
            <a:r>
              <a:rPr lang="en-US" sz="3200" b="1" i="1" u="sng" dirty="0"/>
              <a:t>Issachar</a:t>
            </a:r>
            <a:r>
              <a:rPr lang="en-US" sz="3200" i="1" dirty="0"/>
              <a:t>... 8 </a:t>
            </a:r>
            <a:r>
              <a:rPr lang="en-US" sz="3200" b="1" i="1" u="sng" dirty="0"/>
              <a:t>Zebulun</a:t>
            </a:r>
            <a:r>
              <a:rPr lang="en-US" sz="3200" i="1" dirty="0"/>
              <a:t>... </a:t>
            </a:r>
            <a:r>
              <a:rPr lang="en-US" sz="3200" b="1" i="1" u="sng" dirty="0"/>
              <a:t>Joseph</a:t>
            </a:r>
            <a:r>
              <a:rPr lang="en-US" sz="3200" i="1" dirty="0"/>
              <a:t>... </a:t>
            </a:r>
            <a:r>
              <a:rPr lang="en-US" sz="3200" b="1" i="1" u="sng" dirty="0"/>
              <a:t>Benjamin</a:t>
            </a:r>
            <a:r>
              <a:rPr lang="en-US" sz="3200" i="1" dirty="0"/>
              <a:t>, twelve thousand were sealed.</a:t>
            </a:r>
          </a:p>
        </p:txBody>
      </p:sp>
    </p:spTree>
    <p:extLst>
      <p:ext uri="{BB962C8B-B14F-4D97-AF65-F5344CB8AC3E}">
        <p14:creationId xmlns:p14="http://schemas.microsoft.com/office/powerpoint/2010/main" val="1544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7:4-8   The 144,000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lvl="1"/>
            <a:r>
              <a:rPr lang="en-US" sz="3600" dirty="0"/>
              <a:t>Judah comes first instead of Reuben</a:t>
            </a:r>
          </a:p>
          <a:p>
            <a:pPr lvl="1"/>
            <a:r>
              <a:rPr lang="en-US" sz="3600" dirty="0"/>
              <a:t>Sons of Joseph </a:t>
            </a:r>
            <a:r>
              <a:rPr lang="en-US" sz="3600" i="1" dirty="0"/>
              <a:t>= Manasseh and </a:t>
            </a:r>
            <a:r>
              <a:rPr lang="en-US" sz="3600" b="1" i="1" u="sng" dirty="0"/>
              <a:t>Ephraim</a:t>
            </a:r>
          </a:p>
          <a:p>
            <a:pPr lvl="1"/>
            <a:r>
              <a:rPr lang="en-US" sz="3600" dirty="0"/>
              <a:t>Omitted</a:t>
            </a:r>
            <a:r>
              <a:rPr lang="en-US" sz="3600" i="1" dirty="0"/>
              <a:t> = Tribe of </a:t>
            </a:r>
            <a:r>
              <a:rPr lang="en-US" sz="3600" b="1" i="1" u="sng" dirty="0"/>
              <a:t>Dan</a:t>
            </a:r>
          </a:p>
          <a:p>
            <a:pPr lvl="1"/>
            <a:r>
              <a:rPr lang="en-US" sz="3600" dirty="0"/>
              <a:t>Included</a:t>
            </a:r>
            <a:r>
              <a:rPr lang="en-US" sz="3600" i="1" dirty="0"/>
              <a:t> = Tribe of </a:t>
            </a:r>
            <a:r>
              <a:rPr lang="en-US" sz="3600" b="1" i="1" u="sng" dirty="0"/>
              <a:t>Levi</a:t>
            </a:r>
          </a:p>
        </p:txBody>
      </p:sp>
    </p:spTree>
    <p:extLst>
      <p:ext uri="{BB962C8B-B14F-4D97-AF65-F5344CB8AC3E}">
        <p14:creationId xmlns:p14="http://schemas.microsoft.com/office/powerpoint/2010/main" val="29714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JULY 29,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WEEK 12</a:t>
            </a:r>
          </a:p>
          <a:p>
            <a:r>
              <a:rPr lang="en-US" sz="4400" dirty="0"/>
              <a:t>BEGIN HERE AUGUST 5, 2020</a:t>
            </a:r>
          </a:p>
          <a:p>
            <a:endParaRPr lang="en-US" dirty="0"/>
          </a:p>
        </p:txBody>
      </p:sp>
    </p:spTree>
    <p:extLst>
      <p:ext uri="{BB962C8B-B14F-4D97-AF65-F5344CB8AC3E}">
        <p14:creationId xmlns:p14="http://schemas.microsoft.com/office/powerpoint/2010/main" val="311272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8275" y="91742"/>
            <a:ext cx="5074694" cy="67662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8DBADCE-DFD5-0F45-BDB3-3EFE8895998E}"/>
              </a:ext>
            </a:extLst>
          </p:cNvPr>
          <p:cNvSpPr txBox="1"/>
          <p:nvPr/>
        </p:nvSpPr>
        <p:spPr>
          <a:xfrm>
            <a:off x="6096000" y="304319"/>
            <a:ext cx="4634204" cy="4832092"/>
          </a:xfrm>
          <a:prstGeom prst="rect">
            <a:avLst/>
          </a:prstGeom>
          <a:noFill/>
        </p:spPr>
        <p:txBody>
          <a:bodyPr wrap="square" rtlCol="0">
            <a:spAutoFit/>
          </a:bodyPr>
          <a:lstStyle/>
          <a:p>
            <a:pPr algn="ctr"/>
            <a:r>
              <a:rPr lang="en-US" sz="4400" b="1" dirty="0"/>
              <a:t>I guess I should acknowledge that my grandson Noah has a father... Meet my son, Josh.</a:t>
            </a:r>
          </a:p>
        </p:txBody>
      </p:sp>
      <p:sp>
        <p:nvSpPr>
          <p:cNvPr id="2" name="TextBox 1">
            <a:extLst>
              <a:ext uri="{FF2B5EF4-FFF2-40B4-BE49-F238E27FC236}">
                <a16:creationId xmlns:a16="http://schemas.microsoft.com/office/drawing/2014/main" id="{E5903F17-489E-4FA8-B451-A66368A70040}"/>
              </a:ext>
            </a:extLst>
          </p:cNvPr>
          <p:cNvSpPr txBox="1"/>
          <p:nvPr/>
        </p:nvSpPr>
        <p:spPr>
          <a:xfrm>
            <a:off x="6096000" y="5329646"/>
            <a:ext cx="5074695" cy="1224035"/>
          </a:xfrm>
          <a:prstGeom prst="rect">
            <a:avLst/>
          </a:prstGeom>
          <a:noFill/>
        </p:spPr>
        <p:txBody>
          <a:bodyPr wrap="square" rtlCol="0">
            <a:spAutoFit/>
          </a:bodyPr>
          <a:lstStyle/>
          <a:p>
            <a:pPr lvl="0" algn="ctr"/>
            <a:r>
              <a:rPr lang="en-US" sz="2400" b="1" dirty="0">
                <a:solidFill>
                  <a:prstClr val="white"/>
                </a:solidFill>
              </a:rPr>
              <a:t>(please note that Josh is wearing a Dallas Mavericks cap... It must run in the family!)</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JULY 22,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WEEK 11</a:t>
            </a:r>
          </a:p>
          <a:p>
            <a:r>
              <a:rPr lang="en-US" sz="4400" dirty="0"/>
              <a:t>BEGIN HERE JULY 29, 2020</a:t>
            </a:r>
          </a:p>
          <a:p>
            <a:endParaRPr lang="en-US" dirty="0"/>
          </a:p>
          <a:p>
            <a:r>
              <a:rPr lang="en-US" sz="4400" dirty="0"/>
              <a:t>Oswald Cambers, </a:t>
            </a:r>
            <a:r>
              <a:rPr lang="en-US" sz="4400" i="1" dirty="0"/>
              <a:t>My Utmost for His Highest</a:t>
            </a:r>
            <a:r>
              <a:rPr lang="en-US" sz="4400" dirty="0"/>
              <a:t>: July 28 Devotional</a:t>
            </a:r>
          </a:p>
        </p:txBody>
      </p:sp>
    </p:spTree>
    <p:extLst>
      <p:ext uri="{BB962C8B-B14F-4D97-AF65-F5344CB8AC3E}">
        <p14:creationId xmlns:p14="http://schemas.microsoft.com/office/powerpoint/2010/main" val="2403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1DCE-FC78-3F4C-B16D-875BBA2AA0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3EF589-B870-EF4C-9E47-79CF20631C8C}"/>
              </a:ext>
            </a:extLst>
          </p:cNvPr>
          <p:cNvSpPr>
            <a:spLocks noGrp="1"/>
          </p:cNvSpPr>
          <p:nvPr>
            <p:ph idx="1"/>
          </p:nvPr>
        </p:nvSpPr>
        <p:spPr>
          <a:xfrm>
            <a:off x="838128" y="2564239"/>
            <a:ext cx="9613861" cy="3599316"/>
          </a:xfrm>
        </p:spPr>
        <p:txBody>
          <a:bodyPr>
            <a:normAutofit/>
          </a:bodyPr>
          <a:lstStyle/>
          <a:p>
            <a:pPr marL="0" indent="0">
              <a:buNone/>
            </a:pPr>
            <a:r>
              <a:rPr lang="en-US" sz="4000" b="1" dirty="0"/>
              <a:t>Daily Bible Reading for July 28 (29)</a:t>
            </a:r>
          </a:p>
          <a:p>
            <a:pPr marL="0" indent="0">
              <a:buNone/>
            </a:pPr>
            <a:r>
              <a:rPr lang="en-US" sz="4000" b="1" dirty="0"/>
              <a:t>Isaiah 8:11 - 22 NLT</a:t>
            </a:r>
            <a:endParaRPr lang="en-US" sz="4000" dirty="0"/>
          </a:p>
        </p:txBody>
      </p:sp>
    </p:spTree>
    <p:extLst>
      <p:ext uri="{BB962C8B-B14F-4D97-AF65-F5344CB8AC3E}">
        <p14:creationId xmlns:p14="http://schemas.microsoft.com/office/powerpoint/2010/main" val="130032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6:12-17 </a:t>
            </a:r>
            <a:r>
              <a:rPr lang="en-US" i="1" dirty="0"/>
              <a:t>The Sixth Seal—Terror</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12 I looked when He broke the sixth seal, and there was a great </a:t>
            </a:r>
            <a:r>
              <a:rPr lang="en-US" sz="3200" b="1" i="1" u="sng" dirty="0"/>
              <a:t>earthquake</a:t>
            </a:r>
            <a:r>
              <a:rPr lang="en-US" sz="3200" i="1" dirty="0"/>
              <a:t>; and the sun became </a:t>
            </a:r>
            <a:r>
              <a:rPr lang="en-US" sz="3200" b="1" i="1" u="sng" dirty="0">
                <a:solidFill>
                  <a:schemeClr val="bg1"/>
                </a:solidFill>
                <a:effectLst>
                  <a:outerShdw blurRad="38100" dist="38100" dir="2700000" algn="tl">
                    <a:srgbClr val="000000">
                      <a:alpha val="43137"/>
                    </a:srgbClr>
                  </a:outerShdw>
                </a:effectLst>
              </a:rPr>
              <a:t>black</a:t>
            </a:r>
            <a:r>
              <a:rPr lang="en-US" sz="3200" i="1" dirty="0"/>
              <a:t> as sackcloth made of hair, and the whole moon became like </a:t>
            </a:r>
            <a:r>
              <a:rPr lang="en-US" sz="3200" b="1" i="1" u="sng" dirty="0">
                <a:solidFill>
                  <a:srgbClr val="FF0000"/>
                </a:solidFill>
                <a:effectLst>
                  <a:outerShdw blurRad="38100" dist="38100" dir="2700000" algn="tl">
                    <a:srgbClr val="000000">
                      <a:alpha val="43137"/>
                    </a:srgbClr>
                  </a:outerShdw>
                </a:effectLst>
              </a:rPr>
              <a:t>blood</a:t>
            </a:r>
            <a:r>
              <a:rPr lang="en-US" sz="3200" i="1" dirty="0"/>
              <a:t>; 13 and the stars of the sky fell to the earth, as a fig tree casts its unripe figs when shaken by a great wind. 14 The sky was split apart like a scroll when it is rolled up, and every mountain and island were moved out of their places. </a:t>
            </a:r>
          </a:p>
        </p:txBody>
      </p:sp>
    </p:spTree>
    <p:extLst>
      <p:ext uri="{BB962C8B-B14F-4D97-AF65-F5344CB8AC3E}">
        <p14:creationId xmlns:p14="http://schemas.microsoft.com/office/powerpoint/2010/main" val="5811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4901</TotalTime>
  <Words>4081</Words>
  <Application>Microsoft Office PowerPoint</Application>
  <PresentationFormat>Widescreen</PresentationFormat>
  <Paragraphs>156</Paragraphs>
  <Slides>16</Slides>
  <Notes>13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Lato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JULY 22, 2020</vt:lpstr>
      <vt:lpstr>PowerPoint Presentation</vt:lpstr>
      <vt:lpstr>Revelation 6:12-17 The Sixth Seal—Terror</vt:lpstr>
      <vt:lpstr>Revelation 6:12-17 The Sixth Seal—Terror</vt:lpstr>
      <vt:lpstr>Revelation 7:1-3 The SEAL of the Living God</vt:lpstr>
      <vt:lpstr>Revelation 7:1-3 The SEAL of the Living God</vt:lpstr>
      <vt:lpstr>Revelation 7:4-8   The 144,000</vt:lpstr>
      <vt:lpstr>Revelation 7:4-8   The 144,000</vt:lpstr>
      <vt:lpstr>END HERE JULY 29,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196</cp:revision>
  <cp:lastPrinted>2020-07-01T21:48:38Z</cp:lastPrinted>
  <dcterms:created xsi:type="dcterms:W3CDTF">2020-05-12T01:25:54Z</dcterms:created>
  <dcterms:modified xsi:type="dcterms:W3CDTF">2020-07-30T01:49:31Z</dcterms:modified>
</cp:coreProperties>
</file>